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imes New Roman" panose="02020603050405020304" pitchFamily="18" charset="0"/>
      <p:regular r:id="rId25"/>
    </p:embeddedFont>
    <p:embeddedFont>
      <p:font typeface="Times New Roman Bold" panose="02020803070505020304" pitchFamily="18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51437"/>
          <a:stretch>
            <a:fillRect/>
          </a:stretch>
        </p:blipFill>
        <p:spPr>
          <a:xfrm>
            <a:off x="0" y="0"/>
            <a:ext cx="7555607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2752722" cy="10287000"/>
          </a:xfrm>
          <a:prstGeom prst="rect">
            <a:avLst/>
          </a:prstGeom>
          <a:solidFill>
            <a:srgbClr val="2B2F2E"/>
          </a:solidFill>
        </p:spPr>
      </p:sp>
      <p:sp>
        <p:nvSpPr>
          <p:cNvPr id="4" name="AutoShape 4"/>
          <p:cNvSpPr/>
          <p:nvPr/>
        </p:nvSpPr>
        <p:spPr>
          <a:xfrm>
            <a:off x="2752722" y="0"/>
            <a:ext cx="855676" cy="10287000"/>
          </a:xfrm>
          <a:prstGeom prst="rect">
            <a:avLst/>
          </a:prstGeom>
          <a:solidFill>
            <a:srgbClr val="2B2F2E">
              <a:alpha val="69804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3608399" y="0"/>
            <a:ext cx="855676" cy="10287000"/>
          </a:xfrm>
          <a:prstGeom prst="rect">
            <a:avLst/>
          </a:prstGeom>
          <a:solidFill>
            <a:srgbClr val="2B2F2E">
              <a:alpha val="40000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3608399" y="0"/>
            <a:ext cx="3947208" cy="10287000"/>
          </a:xfrm>
          <a:prstGeom prst="rect">
            <a:avLst/>
          </a:prstGeom>
          <a:solidFill>
            <a:srgbClr val="EACAB0">
              <a:alpha val="44706"/>
            </a:srgbClr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70074" y="2072877"/>
            <a:ext cx="9953848" cy="13926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703259" y="4791510"/>
            <a:ext cx="8287476" cy="277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>
                <a:solidFill>
                  <a:srgbClr val="000000"/>
                </a:solidFill>
                <a:latin typeface="Times New Roman Bold"/>
              </a:rPr>
              <a:t>Experience the</a:t>
            </a:r>
          </a:p>
          <a:p>
            <a:pPr algn="ctr">
              <a:lnSpc>
                <a:spcPts val="5280"/>
              </a:lnSpc>
            </a:pPr>
            <a:r>
              <a:rPr lang="en-US" sz="4800">
                <a:solidFill>
                  <a:srgbClr val="000000"/>
                </a:solidFill>
                <a:latin typeface="Times New Roman Bold"/>
              </a:rPr>
              <a:t>Enchanting World of</a:t>
            </a:r>
          </a:p>
          <a:p>
            <a:pPr algn="ctr">
              <a:lnSpc>
                <a:spcPts val="5280"/>
              </a:lnSpc>
            </a:pPr>
            <a:r>
              <a:rPr lang="en-US" sz="4800">
                <a:solidFill>
                  <a:srgbClr val="000000"/>
                </a:solidFill>
                <a:latin typeface="Times New Roman Bold"/>
              </a:rPr>
              <a:t> Geographical Indications (GIs) of India</a:t>
            </a:r>
          </a:p>
        </p:txBody>
      </p:sp>
      <p:sp>
        <p:nvSpPr>
          <p:cNvPr id="9" name="AutoShape 9"/>
          <p:cNvSpPr/>
          <p:nvPr/>
        </p:nvSpPr>
        <p:spPr>
          <a:xfrm rot="-8100000">
            <a:off x="17653873" y="9053931"/>
            <a:ext cx="855676" cy="1923631"/>
          </a:xfrm>
          <a:prstGeom prst="rect">
            <a:avLst/>
          </a:prstGeom>
          <a:solidFill>
            <a:srgbClr val="F47C00">
              <a:alpha val="69804"/>
            </a:srgbClr>
          </a:solidFill>
        </p:spPr>
      </p:sp>
      <p:sp>
        <p:nvSpPr>
          <p:cNvPr id="10" name="AutoShape 10"/>
          <p:cNvSpPr/>
          <p:nvPr/>
        </p:nvSpPr>
        <p:spPr>
          <a:xfrm rot="-8100000">
            <a:off x="16984273" y="7749028"/>
            <a:ext cx="855676" cy="3452421"/>
          </a:xfrm>
          <a:prstGeom prst="rect">
            <a:avLst/>
          </a:prstGeom>
          <a:solidFill>
            <a:srgbClr val="F47C00">
              <a:alpha val="40000"/>
            </a:srgbClr>
          </a:solidFill>
        </p:spPr>
      </p:sp>
      <p:sp>
        <p:nvSpPr>
          <p:cNvPr id="11" name="AutoShape 11"/>
          <p:cNvSpPr/>
          <p:nvPr/>
        </p:nvSpPr>
        <p:spPr>
          <a:xfrm rot="-8100000">
            <a:off x="16379218" y="6288297"/>
            <a:ext cx="855676" cy="5163773"/>
          </a:xfrm>
          <a:prstGeom prst="rect">
            <a:avLst/>
          </a:prstGeom>
          <a:solidFill>
            <a:srgbClr val="F47C00">
              <a:alpha val="9804"/>
            </a:srgbClr>
          </a:solid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818222" y="-1555265"/>
            <a:ext cx="2567029" cy="4041115"/>
            <a:chOff x="0" y="0"/>
            <a:chExt cx="3422705" cy="1454079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567300" y="7667612"/>
            <a:ext cx="2567029" cy="4364404"/>
            <a:chOff x="0" y="0"/>
            <a:chExt cx="3422705" cy="1454079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808767"/>
            <a:ext cx="16230600" cy="31983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391666" y="6591300"/>
            <a:ext cx="12311044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 dirty="0">
                <a:solidFill>
                  <a:srgbClr val="F44900"/>
                </a:solidFill>
                <a:latin typeface="Times New Roman Bold"/>
              </a:rPr>
              <a:t>Papier-Mâché of Kashmir: </a:t>
            </a:r>
          </a:p>
          <a:p>
            <a:pPr algn="ctr">
              <a:lnSpc>
                <a:spcPts val="3399"/>
              </a:lnSpc>
            </a:pPr>
            <a:r>
              <a:rPr lang="en-US" sz="3399" dirty="0">
                <a:solidFill>
                  <a:srgbClr val="000000"/>
                </a:solidFill>
                <a:latin typeface="Times New Roman Bold"/>
              </a:rPr>
              <a:t>Made with paper pulp, it is a richly decorated, </a:t>
            </a:r>
            <a:r>
              <a:rPr lang="en-US" sz="3399" dirty="0" err="1">
                <a:solidFill>
                  <a:srgbClr val="000000"/>
                </a:solidFill>
                <a:latin typeface="Times New Roman Bold"/>
              </a:rPr>
              <a:t>colourful</a:t>
            </a:r>
            <a:r>
              <a:rPr lang="en-US" sz="3399" dirty="0">
                <a:solidFill>
                  <a:srgbClr val="000000"/>
                </a:solidFill>
                <a:latin typeface="Times New Roman Bold"/>
              </a:rPr>
              <a:t> artefact in the form of vases, bowls, cups, boxes, trays, or bases of lamps.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endParaRPr lang="en-US" sz="3399" dirty="0">
              <a:solidFill>
                <a:srgbClr val="000000"/>
              </a:solidFill>
              <a:latin typeface="Times New Roman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799172" y="-1547374"/>
            <a:ext cx="2567029" cy="3987234"/>
            <a:chOff x="0" y="0"/>
            <a:chExt cx="3422705" cy="1454079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548250" y="7767482"/>
            <a:ext cx="2567029" cy="4202761"/>
            <a:chOff x="0" y="0"/>
            <a:chExt cx="3422705" cy="1454079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1032" y="1921193"/>
            <a:ext cx="10965936" cy="513733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411692" y="7457440"/>
            <a:ext cx="12311044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>
                <a:solidFill>
                  <a:srgbClr val="F44900"/>
                </a:solidFill>
                <a:latin typeface="Times New Roman Bold"/>
              </a:rPr>
              <a:t>Gamccha of Assam: 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imes New Roman Bold"/>
              </a:rPr>
              <a:t>Gamosa (or Gamocha), is a significant cultural symbol and identity of Assam, which is a white rectangular piece of cloth with a red border on three sides and red woven motifs on the fourth.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827378" y="-1559058"/>
            <a:ext cx="2567029" cy="4067011"/>
            <a:chOff x="0" y="0"/>
            <a:chExt cx="3422705" cy="1454079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508589" y="7863233"/>
            <a:ext cx="2567029" cy="4090583"/>
            <a:chOff x="0" y="0"/>
            <a:chExt cx="3422705" cy="1454079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879693"/>
            <a:ext cx="16230600" cy="307441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988478" y="6854081"/>
            <a:ext cx="12311044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>
                <a:solidFill>
                  <a:srgbClr val="F44900"/>
                </a:solidFill>
                <a:latin typeface="Times New Roman Bold"/>
              </a:rPr>
              <a:t>Gulabi Meenakari of Varanasi: 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imes New Roman Bold"/>
              </a:rPr>
              <a:t>Meena is derived from "mina" i.e., heaven and "kari" i.e., to create. Meenakari is used to make exquisite pieces of jewelry and home décor items.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845255" y="-1620344"/>
            <a:ext cx="2567029" cy="4225340"/>
            <a:chOff x="0" y="0"/>
            <a:chExt cx="3422705" cy="1454079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548250" y="7713602"/>
            <a:ext cx="2567029" cy="4310523"/>
            <a:chOff x="0" y="0"/>
            <a:chExt cx="3422705" cy="1454079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477830"/>
            <a:ext cx="16230600" cy="372730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87918" y="6855174"/>
            <a:ext cx="12512163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 dirty="0" err="1">
                <a:solidFill>
                  <a:srgbClr val="F44900"/>
                </a:solidFill>
                <a:latin typeface="Times New Roman Bold"/>
              </a:rPr>
              <a:t>Channapatna</a:t>
            </a:r>
            <a:r>
              <a:rPr lang="en-US" sz="3399" dirty="0">
                <a:solidFill>
                  <a:srgbClr val="F44900"/>
                </a:solidFill>
                <a:latin typeface="Times New Roman Bold"/>
              </a:rPr>
              <a:t> Toys of Karnataka: 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Times New Roman Bold"/>
              </a:rPr>
              <a:t>Channapatna</a:t>
            </a:r>
            <a:r>
              <a:rPr lang="en-US" sz="3399" dirty="0">
                <a:solidFill>
                  <a:srgbClr val="000000"/>
                </a:solidFill>
                <a:latin typeface="Times New Roman Bold"/>
              </a:rPr>
              <a:t> toys, protected under the World Trade Organization, are a particular form of wooden toys (and dolls) manufactured in the town of </a:t>
            </a:r>
            <a:r>
              <a:rPr lang="en-US" sz="3399" dirty="0" err="1">
                <a:solidFill>
                  <a:srgbClr val="000000"/>
                </a:solidFill>
                <a:latin typeface="Times New Roman Bold"/>
              </a:rPr>
              <a:t>Channapatna</a:t>
            </a:r>
            <a:r>
              <a:rPr lang="en-US" sz="3399" dirty="0">
                <a:solidFill>
                  <a:srgbClr val="000000"/>
                </a:solidFill>
                <a:latin typeface="Times New Roman Bold"/>
              </a:rPr>
              <a:t> in the </a:t>
            </a:r>
            <a:r>
              <a:rPr lang="en-US" sz="3399" dirty="0" err="1">
                <a:solidFill>
                  <a:srgbClr val="000000"/>
                </a:solidFill>
                <a:latin typeface="Times New Roman Bold"/>
              </a:rPr>
              <a:t>Ramanagara</a:t>
            </a:r>
            <a:r>
              <a:rPr lang="en-US" sz="3399" dirty="0">
                <a:solidFill>
                  <a:srgbClr val="000000"/>
                </a:solidFill>
                <a:latin typeface="Times New Roman Bold"/>
              </a:rPr>
              <a:t> district.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780122" y="-1647246"/>
            <a:ext cx="2567029" cy="4148878"/>
            <a:chOff x="0" y="0"/>
            <a:chExt cx="3422705" cy="1454079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529201" y="7705711"/>
            <a:ext cx="2567029" cy="4364404"/>
            <a:chOff x="0" y="0"/>
            <a:chExt cx="3422705" cy="1454079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77722" y="1568657"/>
            <a:ext cx="7932553" cy="545632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87916" y="7437281"/>
            <a:ext cx="12512163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 dirty="0" err="1">
                <a:solidFill>
                  <a:srgbClr val="F44900"/>
                </a:solidFill>
                <a:latin typeface="Times New Roman Bold"/>
              </a:rPr>
              <a:t>Pochampally</a:t>
            </a:r>
            <a:r>
              <a:rPr lang="en-US" sz="3399" dirty="0">
                <a:solidFill>
                  <a:srgbClr val="F44900"/>
                </a:solidFill>
                <a:latin typeface="Times New Roman Bold"/>
              </a:rPr>
              <a:t> IKAT of Telangana: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Times New Roman Bold"/>
              </a:rPr>
              <a:t>Pochampally</a:t>
            </a:r>
            <a:r>
              <a:rPr lang="en-US" sz="3399" dirty="0">
                <a:solidFill>
                  <a:srgbClr val="000000"/>
                </a:solidFill>
                <a:latin typeface="Times New Roman Bold"/>
              </a:rPr>
              <a:t> sari or </a:t>
            </a:r>
            <a:r>
              <a:rPr lang="en-US" sz="3399" dirty="0" err="1">
                <a:solidFill>
                  <a:srgbClr val="000000"/>
                </a:solidFill>
                <a:latin typeface="Times New Roman Bold"/>
              </a:rPr>
              <a:t>Pochampalli</a:t>
            </a:r>
            <a:r>
              <a:rPr lang="en-US" sz="3399" dirty="0">
                <a:solidFill>
                  <a:srgbClr val="000000"/>
                </a:solidFill>
                <a:latin typeface="Times New Roman Bold"/>
              </a:rPr>
              <a:t> ikat is a saree with traditional geometric patterns in the "</a:t>
            </a:r>
            <a:r>
              <a:rPr lang="en-US" sz="3399" dirty="0" err="1">
                <a:solidFill>
                  <a:srgbClr val="000000"/>
                </a:solidFill>
                <a:latin typeface="Times New Roman Bold"/>
              </a:rPr>
              <a:t>Paagadu</a:t>
            </a:r>
            <a:r>
              <a:rPr lang="en-US" sz="3399" dirty="0">
                <a:solidFill>
                  <a:srgbClr val="000000"/>
                </a:solidFill>
                <a:latin typeface="Times New Roman Bold"/>
              </a:rPr>
              <a:t> Bandhu" (Ikat) style of dyeing with intricate geometric designs.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780122" y="-1647246"/>
            <a:ext cx="2567029" cy="4148878"/>
            <a:chOff x="0" y="0"/>
            <a:chExt cx="3422705" cy="1454079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548251" y="7659721"/>
            <a:ext cx="2567029" cy="4418285"/>
            <a:chOff x="0" y="0"/>
            <a:chExt cx="3422705" cy="1454079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10400" y="1292879"/>
            <a:ext cx="4446070" cy="553737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87918" y="7318118"/>
            <a:ext cx="12512163" cy="137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 dirty="0">
                <a:solidFill>
                  <a:srgbClr val="F44900"/>
                </a:solidFill>
                <a:latin typeface="Times New Roman Bold"/>
              </a:rPr>
              <a:t>Phulkari of Punjab: 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Times New Roman Bold"/>
              </a:rPr>
              <a:t>"Phulkari" i.e., "flower work" or "flower embroidery" is traditional embroidery work that originated in Punjab in the early 15th century.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780122" y="-1647246"/>
            <a:ext cx="2567029" cy="4148878"/>
            <a:chOff x="0" y="0"/>
            <a:chExt cx="3422705" cy="1454079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624450" y="7637403"/>
            <a:ext cx="2567029" cy="4310522"/>
            <a:chOff x="0" y="0"/>
            <a:chExt cx="3422705" cy="1454079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553260"/>
            <a:ext cx="16230600" cy="422645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87918" y="7599026"/>
            <a:ext cx="12512163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>
                <a:solidFill>
                  <a:srgbClr val="F44900"/>
                </a:solidFill>
                <a:latin typeface="Times New Roman Bold"/>
              </a:rPr>
              <a:t>Pashmina of Kashmir: 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imes New Roman Bold"/>
              </a:rPr>
              <a:t>Handcrafted from the finest Ladakhi Cashmere with a fibre count of 12 to 16 microns, this wool is handspun by local women and involves complex handweaving.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780122" y="-1701128"/>
            <a:ext cx="2567029" cy="4256642"/>
            <a:chOff x="0" y="0"/>
            <a:chExt cx="3422705" cy="1454079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548251" y="7659721"/>
            <a:ext cx="2567029" cy="4418285"/>
            <a:chOff x="0" y="0"/>
            <a:chExt cx="3422705" cy="1454079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830048"/>
            <a:ext cx="16230600" cy="525473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87918" y="7599026"/>
            <a:ext cx="12512163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>
                <a:solidFill>
                  <a:srgbClr val="F44900"/>
                </a:solidFill>
                <a:latin typeface="Times New Roman Bold"/>
              </a:rPr>
              <a:t>Banaras Brocades and Sarees: 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imes New Roman Bold"/>
              </a:rPr>
              <a:t>Made with finely woven silk and decorated with unique designs using zari, this ornamentation involves Mughal-inspired designs/elements such as intricate floral and foliate motifs.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788729" y="-1650812"/>
            <a:ext cx="2567029" cy="4173222"/>
            <a:chOff x="0" y="0"/>
            <a:chExt cx="3422705" cy="1454079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471198" y="7791860"/>
            <a:ext cx="2567029" cy="4308112"/>
            <a:chOff x="0" y="0"/>
            <a:chExt cx="3422705" cy="1454079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583108"/>
            <a:ext cx="16230600" cy="425793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87918" y="7599026"/>
            <a:ext cx="12512163" cy="137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>
                <a:solidFill>
                  <a:srgbClr val="F44900"/>
                </a:solidFill>
                <a:latin typeface="Times New Roman Bold"/>
              </a:rPr>
              <a:t>Gorakhpur Terracotta: 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imes New Roman Bold"/>
              </a:rPr>
              <a:t>This terracotta work is a traditional art form in which potters make figurines with hand-applied ornamentation.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49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A14DA182-C9C1-797C-B552-2B41F6D3EF9B}"/>
              </a:ext>
            </a:extLst>
          </p:cNvPr>
          <p:cNvSpPr/>
          <p:nvPr/>
        </p:nvSpPr>
        <p:spPr>
          <a:xfrm rot="16200000">
            <a:off x="4000501" y="-4000502"/>
            <a:ext cx="10286999" cy="18288002"/>
          </a:xfrm>
          <a:prstGeom prst="rtTriangle">
            <a:avLst/>
          </a:prstGeom>
          <a:solidFill>
            <a:schemeClr val="accent6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F3AB9E28-9571-C453-9B30-6B8DF6167881}"/>
              </a:ext>
            </a:extLst>
          </p:cNvPr>
          <p:cNvSpPr/>
          <p:nvPr/>
        </p:nvSpPr>
        <p:spPr>
          <a:xfrm rot="5400000">
            <a:off x="3984548" y="-4000500"/>
            <a:ext cx="10287001" cy="18288001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028700"/>
            <a:ext cx="6904910" cy="9660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3610" y="6606740"/>
            <a:ext cx="832170" cy="8321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33610" y="7712945"/>
            <a:ext cx="832170" cy="8321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33610" y="8823567"/>
            <a:ext cx="832170" cy="8321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28700" y="5940044"/>
            <a:ext cx="3055379" cy="7921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3090221"/>
            <a:ext cx="3629451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5199">
                <a:solidFill>
                  <a:srgbClr val="000000"/>
                </a:solidFill>
                <a:latin typeface="Times New Roman Bold"/>
              </a:rPr>
              <a:t>CONTACT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17853" y="6589304"/>
            <a:ext cx="6173114" cy="68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Times New Roman Bold"/>
              </a:rPr>
              <a:t>mail@lexorbis.com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17853" y="7753015"/>
            <a:ext cx="6173114" cy="68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Times New Roman Bold"/>
              </a:rPr>
              <a:t>www.lexorbis.com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17853" y="8842057"/>
            <a:ext cx="8973841" cy="68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FFFFFF"/>
                </a:solidFill>
                <a:latin typeface="Times New Roman Bold"/>
              </a:rPr>
              <a:t>New Delhi | Mumbai | Bengaluru | Chennai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4236339"/>
            <a:ext cx="560656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"/>
              </a:rPr>
              <a:t>For more information, please contact us through email/phone or visit our website.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3909"/>
            <a:ext cx="6481497" cy="9483187"/>
          </a:xfrm>
          <a:prstGeom prst="rect">
            <a:avLst/>
          </a:prstGeom>
          <a:solidFill>
            <a:srgbClr val="F44900"/>
          </a:solidFill>
        </p:spPr>
      </p:sp>
      <p:sp>
        <p:nvSpPr>
          <p:cNvPr id="3" name="AutoShape 3"/>
          <p:cNvSpPr/>
          <p:nvPr/>
        </p:nvSpPr>
        <p:spPr>
          <a:xfrm rot="5400000">
            <a:off x="2812910" y="6646368"/>
            <a:ext cx="855676" cy="6481497"/>
          </a:xfrm>
          <a:prstGeom prst="rect">
            <a:avLst/>
          </a:prstGeom>
          <a:solidFill>
            <a:srgbClr val="F47C00">
              <a:alpha val="94902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7420549" y="827722"/>
            <a:ext cx="347871" cy="34787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D344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420546" y="3777199"/>
            <a:ext cx="347871" cy="34787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D344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441527" y="5453466"/>
            <a:ext cx="347871" cy="34787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D3447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20605" r="13681"/>
          <a:stretch>
            <a:fillRect/>
          </a:stretch>
        </p:blipFill>
        <p:spPr>
          <a:xfrm>
            <a:off x="0" y="-23909"/>
            <a:ext cx="6448772" cy="547737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420547" y="8458129"/>
            <a:ext cx="347871" cy="34787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D3447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l="16591"/>
          <a:stretch>
            <a:fillRect/>
          </a:stretch>
        </p:blipFill>
        <p:spPr>
          <a:xfrm>
            <a:off x="0" y="5418356"/>
            <a:ext cx="6448772" cy="202996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76471" y="7734070"/>
            <a:ext cx="5495830" cy="1515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7"/>
              </a:lnSpc>
            </a:pPr>
            <a:r>
              <a:rPr lang="en-US" sz="4599">
                <a:solidFill>
                  <a:srgbClr val="FFFFFF"/>
                </a:solidFill>
                <a:latin typeface="Times New Roman Bold"/>
              </a:rPr>
              <a:t>GEOGRAPHICAL INDICATIONS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42981" y="694372"/>
            <a:ext cx="9543746" cy="939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GIs identify goods as originating or manufactured in a region where a given quality, reputation or other sets of characteristics is essentially attributable to its origin.</a:t>
            </a:r>
          </a:p>
          <a:p>
            <a:pPr algn="just">
              <a:lnSpc>
                <a:spcPts val="4619"/>
              </a:lnSpc>
            </a:pPr>
            <a:endParaRPr lang="en-US" sz="329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619"/>
              </a:lnSpc>
            </a:pPr>
            <a:r>
              <a:rPr lang="en-US" sz="32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GI carries a name or tag that conveys an assurance of quality and distinctiveness.</a:t>
            </a:r>
          </a:p>
          <a:p>
            <a:pPr algn="just">
              <a:lnSpc>
                <a:spcPts val="4619"/>
              </a:lnSpc>
            </a:pPr>
            <a:endParaRPr lang="en-US" sz="329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619"/>
              </a:lnSpc>
            </a:pPr>
            <a:r>
              <a:rPr lang="en-US" sz="32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Geographical Indications of Goods (Registration and Protection) Act, 1999 envisages the registration and protection of GIs relating to goods originating in India.</a:t>
            </a:r>
          </a:p>
          <a:p>
            <a:pPr algn="just">
              <a:lnSpc>
                <a:spcPts val="4619"/>
              </a:lnSpc>
            </a:pPr>
            <a:endParaRPr lang="en-US" sz="329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619"/>
              </a:lnSpc>
            </a:pPr>
            <a:r>
              <a:rPr lang="en-US" sz="32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GIs apply to agricultural, natural, or manufactured products (such as handicrafts and industrial goods) originating from a specific geographic location.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819049" y="818049"/>
            <a:ext cx="649902" cy="18288000"/>
          </a:xfrm>
          <a:prstGeom prst="rect">
            <a:avLst/>
          </a:prstGeom>
          <a:solidFill>
            <a:srgbClr val="F47C00">
              <a:alpha val="69804"/>
            </a:srgbClr>
          </a:solidFill>
        </p:spPr>
      </p:sp>
      <p:sp>
        <p:nvSpPr>
          <p:cNvPr id="3" name="AutoShape 3"/>
          <p:cNvSpPr/>
          <p:nvPr/>
        </p:nvSpPr>
        <p:spPr>
          <a:xfrm rot="-5400000">
            <a:off x="8819049" y="168147"/>
            <a:ext cx="649902" cy="18288000"/>
          </a:xfrm>
          <a:prstGeom prst="rect">
            <a:avLst/>
          </a:prstGeom>
          <a:solidFill>
            <a:srgbClr val="F47C00">
              <a:alpha val="40000"/>
            </a:srgbClr>
          </a:solidFill>
        </p:spPr>
      </p:sp>
      <p:sp>
        <p:nvSpPr>
          <p:cNvPr id="4" name="AutoShape 4"/>
          <p:cNvSpPr/>
          <p:nvPr/>
        </p:nvSpPr>
        <p:spPr>
          <a:xfrm rot="-5400000">
            <a:off x="8819049" y="-481756"/>
            <a:ext cx="649902" cy="18288000"/>
          </a:xfrm>
          <a:prstGeom prst="rect">
            <a:avLst/>
          </a:prstGeom>
          <a:solidFill>
            <a:srgbClr val="F47C00">
              <a:alpha val="9804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6344871" y="4417538"/>
            <a:ext cx="92526" cy="3919755"/>
          </a:xfrm>
          <a:prstGeom prst="rect">
            <a:avLst/>
          </a:prstGeom>
          <a:solidFill>
            <a:srgbClr val="F47C00"/>
          </a:solidFill>
        </p:spPr>
      </p:sp>
      <p:sp>
        <p:nvSpPr>
          <p:cNvPr id="6" name="AutoShape 6"/>
          <p:cNvSpPr/>
          <p:nvPr/>
        </p:nvSpPr>
        <p:spPr>
          <a:xfrm>
            <a:off x="12500558" y="4417538"/>
            <a:ext cx="91697" cy="3919755"/>
          </a:xfrm>
          <a:prstGeom prst="rect">
            <a:avLst/>
          </a:prstGeom>
          <a:solidFill>
            <a:srgbClr val="F47C00"/>
          </a:solidFill>
        </p:spPr>
      </p:sp>
      <p:sp>
        <p:nvSpPr>
          <p:cNvPr id="7" name="AutoShape 7"/>
          <p:cNvSpPr/>
          <p:nvPr/>
        </p:nvSpPr>
        <p:spPr>
          <a:xfrm rot="-5400000">
            <a:off x="9146798" y="-2811364"/>
            <a:ext cx="159141" cy="18452737"/>
          </a:xfrm>
          <a:prstGeom prst="rect">
            <a:avLst/>
          </a:prstGeom>
          <a:solidFill>
            <a:srgbClr val="F47C00"/>
          </a:solidFill>
        </p:spPr>
      </p:sp>
      <p:sp>
        <p:nvSpPr>
          <p:cNvPr id="8" name="AutoShape 8"/>
          <p:cNvSpPr/>
          <p:nvPr/>
        </p:nvSpPr>
        <p:spPr>
          <a:xfrm rot="-5400000">
            <a:off x="8982061" y="-4808830"/>
            <a:ext cx="159141" cy="18452737"/>
          </a:xfrm>
          <a:prstGeom prst="rect">
            <a:avLst/>
          </a:prstGeom>
          <a:solidFill>
            <a:srgbClr val="F47C00"/>
          </a:solidFill>
        </p:spPr>
      </p:sp>
      <p:sp>
        <p:nvSpPr>
          <p:cNvPr id="9" name="AutoShape 9"/>
          <p:cNvSpPr/>
          <p:nvPr/>
        </p:nvSpPr>
        <p:spPr>
          <a:xfrm rot="-5400000">
            <a:off x="9064429" y="-889075"/>
            <a:ext cx="159141" cy="18452737"/>
          </a:xfrm>
          <a:prstGeom prst="rect">
            <a:avLst/>
          </a:prstGeom>
          <a:solidFill>
            <a:srgbClr val="F47C00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1614" b="41614"/>
          <a:stretch>
            <a:fillRect/>
          </a:stretch>
        </p:blipFill>
        <p:spPr>
          <a:xfrm>
            <a:off x="0" y="1750067"/>
            <a:ext cx="18370368" cy="2044976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 rot="-10800000">
            <a:off x="0" y="1750067"/>
            <a:ext cx="18288000" cy="2044976"/>
          </a:xfrm>
          <a:prstGeom prst="rect">
            <a:avLst/>
          </a:prstGeom>
          <a:solidFill>
            <a:srgbClr val="F44900">
              <a:alpha val="66667"/>
            </a:srgbClr>
          </a:solidFill>
        </p:spPr>
        <p:txBody>
          <a:bodyPr/>
          <a:lstStyle/>
          <a:p>
            <a:endParaRPr lang="en-IN" dirty="0"/>
          </a:p>
        </p:txBody>
      </p:sp>
      <p:sp>
        <p:nvSpPr>
          <p:cNvPr id="12" name="TextBox 12"/>
          <p:cNvSpPr txBox="1"/>
          <p:nvPr/>
        </p:nvSpPr>
        <p:spPr>
          <a:xfrm>
            <a:off x="3810000" y="2280112"/>
            <a:ext cx="11202237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Times New Roman Bold"/>
              </a:rPr>
              <a:t>Geographical Indications certify the quality and distinctiveness of a product and authenticate its geographical origin.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8187" y="4848621"/>
            <a:ext cx="5135196" cy="89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 Bold"/>
              </a:rPr>
              <a:t>Promotes economic prosperity of producers in a region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7700" y="6725909"/>
            <a:ext cx="5316171" cy="129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>
                <a:solidFill>
                  <a:srgbClr val="000000"/>
                </a:solidFill>
                <a:latin typeface="Times New Roman Bold"/>
              </a:rPr>
              <a:t>Producers can apply for registration as an authorized user of the registered GI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82841" y="6925934"/>
            <a:ext cx="5316171" cy="89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>
                <a:solidFill>
                  <a:srgbClr val="000000"/>
                </a:solidFill>
                <a:latin typeface="Times New Roman Bold"/>
              </a:rPr>
              <a:t>Protects against unauthorized use of a GI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71820" y="4766031"/>
            <a:ext cx="5138214" cy="129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>
                <a:solidFill>
                  <a:srgbClr val="000000"/>
                </a:solidFill>
                <a:latin typeface="Times New Roman Bold"/>
              </a:rPr>
              <a:t>Any association of persons/ producers/organisation/ authority can apply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73230" y="4950181"/>
            <a:ext cx="5316171" cy="89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>
                <a:solidFill>
                  <a:srgbClr val="000000"/>
                </a:solidFill>
                <a:latin typeface="Times New Roman Bold"/>
              </a:rPr>
              <a:t>Valid for 10 years with further option of renewal for 10 years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73230" y="6951775"/>
            <a:ext cx="5316171" cy="89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>
                <a:solidFill>
                  <a:srgbClr val="000000"/>
                </a:solidFill>
                <a:latin typeface="Times New Roman Bold"/>
              </a:rPr>
              <a:t>Gives authorized users the right to sue for infringement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13182" y="540392"/>
            <a:ext cx="989689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4599">
                <a:solidFill>
                  <a:srgbClr val="000000"/>
                </a:solidFill>
                <a:latin typeface="Times New Roman Bold"/>
              </a:rPr>
              <a:t>BENEFITS OF GI REGISTRATION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"/>
            <a:ext cx="6448772" cy="7719971"/>
          </a:xfrm>
          <a:prstGeom prst="rect">
            <a:avLst/>
          </a:prstGeom>
          <a:solidFill>
            <a:srgbClr val="F47C00"/>
          </a:solidFill>
        </p:spPr>
      </p:sp>
      <p:sp>
        <p:nvSpPr>
          <p:cNvPr id="3" name="TextBox 3"/>
          <p:cNvSpPr txBox="1"/>
          <p:nvPr/>
        </p:nvSpPr>
        <p:spPr>
          <a:xfrm>
            <a:off x="476471" y="5489597"/>
            <a:ext cx="5495830" cy="223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7"/>
              </a:lnSpc>
            </a:pPr>
            <a:r>
              <a:rPr lang="en-US" sz="4599">
                <a:solidFill>
                  <a:srgbClr val="FFFFFF"/>
                </a:solidFill>
                <a:latin typeface="Times New Roman Bold"/>
              </a:rPr>
              <a:t>POLICY SUPPORT BY THE INDIAN GOVERNMENT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98200" y="745841"/>
            <a:ext cx="8794893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300">
                <a:solidFill>
                  <a:srgbClr val="000000"/>
                </a:solidFill>
                <a:latin typeface="Times New Roman Bold"/>
              </a:rPr>
              <a:t>Initiatives to protect, preserve and commercialize the various art forms, products, and indigenous goods with exceptional qualities.</a:t>
            </a:r>
          </a:p>
        </p:txBody>
      </p:sp>
      <p:sp>
        <p:nvSpPr>
          <p:cNvPr id="5" name="AutoShape 5"/>
          <p:cNvSpPr/>
          <p:nvPr/>
        </p:nvSpPr>
        <p:spPr>
          <a:xfrm rot="5400000">
            <a:off x="2796548" y="4923423"/>
            <a:ext cx="855676" cy="6448772"/>
          </a:xfrm>
          <a:prstGeom prst="rect">
            <a:avLst/>
          </a:prstGeom>
          <a:solidFill>
            <a:srgbClr val="F47C00">
              <a:alpha val="69804"/>
            </a:srgbClr>
          </a:solidFill>
        </p:spPr>
      </p:sp>
      <p:sp>
        <p:nvSpPr>
          <p:cNvPr id="6" name="AutoShape 6"/>
          <p:cNvSpPr/>
          <p:nvPr/>
        </p:nvSpPr>
        <p:spPr>
          <a:xfrm rot="5400000">
            <a:off x="2796548" y="5779099"/>
            <a:ext cx="855676" cy="6448772"/>
          </a:xfrm>
          <a:prstGeom prst="rect">
            <a:avLst/>
          </a:prstGeom>
          <a:solidFill>
            <a:srgbClr val="F47C00">
              <a:alpha val="40000"/>
            </a:srgbClr>
          </a:solidFill>
        </p:spPr>
      </p:sp>
      <p:sp>
        <p:nvSpPr>
          <p:cNvPr id="7" name="AutoShape 7"/>
          <p:cNvSpPr/>
          <p:nvPr/>
        </p:nvSpPr>
        <p:spPr>
          <a:xfrm rot="5400000">
            <a:off x="2796548" y="6634776"/>
            <a:ext cx="855676" cy="6448772"/>
          </a:xfrm>
          <a:prstGeom prst="rect">
            <a:avLst/>
          </a:prstGeom>
          <a:solidFill>
            <a:srgbClr val="EACAB0">
              <a:alpha val="9804"/>
            </a:srgbClr>
          </a:solidFill>
        </p:spPr>
      </p:sp>
      <p:grpSp>
        <p:nvGrpSpPr>
          <p:cNvPr id="8" name="Group 8"/>
          <p:cNvGrpSpPr/>
          <p:nvPr/>
        </p:nvGrpSpPr>
        <p:grpSpPr>
          <a:xfrm>
            <a:off x="7246613" y="841091"/>
            <a:ext cx="347871" cy="34787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D344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246613" y="3361339"/>
            <a:ext cx="347871" cy="34787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D344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246613" y="5881654"/>
            <a:ext cx="347871" cy="34787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D3447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246613" y="7859044"/>
            <a:ext cx="347871" cy="34787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D3447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8198200" y="3266089"/>
            <a:ext cx="8794893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300">
                <a:solidFill>
                  <a:srgbClr val="000000"/>
                </a:solidFill>
                <a:latin typeface="Times New Roman Bold"/>
              </a:rPr>
              <a:t>Operational Guidelines by the Department for Promotion of Industry and Internal Trade (DPIIT) to help identify potential GIs.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98200" y="5786404"/>
            <a:ext cx="9061100" cy="113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300">
                <a:solidFill>
                  <a:srgbClr val="000000"/>
                </a:solidFill>
                <a:latin typeface="Times New Roman Bold"/>
              </a:rPr>
              <a:t>Financial Assistance for the promotion of GI tagged products to eligible agencies.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98200" y="7763794"/>
            <a:ext cx="9061100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300">
                <a:solidFill>
                  <a:srgbClr val="000000"/>
                </a:solidFill>
                <a:latin typeface="Times New Roman Bold"/>
              </a:rPr>
              <a:t>Permission to retail outlets and e-commerce platforms to use GI logo and tagline with prior approval.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rcRect l="6980" r="6980"/>
          <a:stretch>
            <a:fillRect/>
          </a:stretch>
        </p:blipFill>
        <p:spPr>
          <a:xfrm>
            <a:off x="0" y="670"/>
            <a:ext cx="6448772" cy="5452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63086" y="0"/>
            <a:ext cx="855676" cy="10287000"/>
          </a:xfrm>
          <a:prstGeom prst="rect">
            <a:avLst/>
          </a:prstGeom>
          <a:solidFill>
            <a:srgbClr val="F47C00">
              <a:alpha val="6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5818763" y="0"/>
            <a:ext cx="855676" cy="10287000"/>
          </a:xfrm>
          <a:prstGeom prst="rect">
            <a:avLst/>
          </a:prstGeom>
          <a:solidFill>
            <a:srgbClr val="F47C00">
              <a:alpha val="40000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6674439" y="0"/>
            <a:ext cx="855676" cy="10287000"/>
          </a:xfrm>
          <a:prstGeom prst="rect">
            <a:avLst/>
          </a:prstGeom>
          <a:solidFill>
            <a:srgbClr val="F47C00">
              <a:alpha val="9804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0" y="0"/>
            <a:ext cx="4963086" cy="10287000"/>
          </a:xfrm>
          <a:prstGeom prst="rect">
            <a:avLst/>
          </a:prstGeom>
          <a:solidFill>
            <a:srgbClr val="F47C00"/>
          </a:solidFill>
        </p:spPr>
      </p:sp>
      <p:grpSp>
        <p:nvGrpSpPr>
          <p:cNvPr id="6" name="Group 6"/>
          <p:cNvGrpSpPr/>
          <p:nvPr/>
        </p:nvGrpSpPr>
        <p:grpSpPr>
          <a:xfrm>
            <a:off x="6897032" y="1028700"/>
            <a:ext cx="10362268" cy="1979942"/>
            <a:chOff x="0" y="0"/>
            <a:chExt cx="2729157" cy="5214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29157" cy="521466"/>
            </a:xfrm>
            <a:custGeom>
              <a:avLst/>
              <a:gdLst/>
              <a:ahLst/>
              <a:cxnLst/>
              <a:rect l="l" t="t" r="r" b="b"/>
              <a:pathLst>
                <a:path w="2729157" h="521466">
                  <a:moveTo>
                    <a:pt x="38103" y="0"/>
                  </a:moveTo>
                  <a:lnTo>
                    <a:pt x="2691054" y="0"/>
                  </a:lnTo>
                  <a:cubicBezTo>
                    <a:pt x="2701159" y="0"/>
                    <a:pt x="2710851" y="4014"/>
                    <a:pt x="2717997" y="11160"/>
                  </a:cubicBezTo>
                  <a:cubicBezTo>
                    <a:pt x="2725143" y="18306"/>
                    <a:pt x="2729157" y="27998"/>
                    <a:pt x="2729157" y="38103"/>
                  </a:cubicBezTo>
                  <a:lnTo>
                    <a:pt x="2729157" y="483363"/>
                  </a:lnTo>
                  <a:cubicBezTo>
                    <a:pt x="2729157" y="493469"/>
                    <a:pt x="2725143" y="503160"/>
                    <a:pt x="2717997" y="510306"/>
                  </a:cubicBezTo>
                  <a:cubicBezTo>
                    <a:pt x="2710851" y="517452"/>
                    <a:pt x="2701159" y="521466"/>
                    <a:pt x="2691054" y="521466"/>
                  </a:cubicBezTo>
                  <a:lnTo>
                    <a:pt x="38103" y="521466"/>
                  </a:lnTo>
                  <a:cubicBezTo>
                    <a:pt x="27998" y="521466"/>
                    <a:pt x="18306" y="517452"/>
                    <a:pt x="11160" y="510306"/>
                  </a:cubicBezTo>
                  <a:cubicBezTo>
                    <a:pt x="4014" y="503160"/>
                    <a:pt x="0" y="493469"/>
                    <a:pt x="0" y="483363"/>
                  </a:cubicBezTo>
                  <a:lnTo>
                    <a:pt x="0" y="38103"/>
                  </a:lnTo>
                  <a:cubicBezTo>
                    <a:pt x="0" y="27998"/>
                    <a:pt x="4014" y="18306"/>
                    <a:pt x="11160" y="11160"/>
                  </a:cubicBezTo>
                  <a:cubicBezTo>
                    <a:pt x="18306" y="4014"/>
                    <a:pt x="27998" y="0"/>
                    <a:pt x="38103" y="0"/>
                  </a:cubicBezTo>
                  <a:close/>
                </a:path>
              </a:pathLst>
            </a:custGeom>
            <a:solidFill>
              <a:srgbClr val="F449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97032" y="4153529"/>
            <a:ext cx="10362268" cy="1979942"/>
            <a:chOff x="0" y="0"/>
            <a:chExt cx="2729157" cy="5214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9157" cy="521466"/>
            </a:xfrm>
            <a:custGeom>
              <a:avLst/>
              <a:gdLst/>
              <a:ahLst/>
              <a:cxnLst/>
              <a:rect l="l" t="t" r="r" b="b"/>
              <a:pathLst>
                <a:path w="2729157" h="521466">
                  <a:moveTo>
                    <a:pt x="38103" y="0"/>
                  </a:moveTo>
                  <a:lnTo>
                    <a:pt x="2691054" y="0"/>
                  </a:lnTo>
                  <a:cubicBezTo>
                    <a:pt x="2701159" y="0"/>
                    <a:pt x="2710851" y="4014"/>
                    <a:pt x="2717997" y="11160"/>
                  </a:cubicBezTo>
                  <a:cubicBezTo>
                    <a:pt x="2725143" y="18306"/>
                    <a:pt x="2729157" y="27998"/>
                    <a:pt x="2729157" y="38103"/>
                  </a:cubicBezTo>
                  <a:lnTo>
                    <a:pt x="2729157" y="483363"/>
                  </a:lnTo>
                  <a:cubicBezTo>
                    <a:pt x="2729157" y="493469"/>
                    <a:pt x="2725143" y="503160"/>
                    <a:pt x="2717997" y="510306"/>
                  </a:cubicBezTo>
                  <a:cubicBezTo>
                    <a:pt x="2710851" y="517452"/>
                    <a:pt x="2701159" y="521466"/>
                    <a:pt x="2691054" y="521466"/>
                  </a:cubicBezTo>
                  <a:lnTo>
                    <a:pt x="38103" y="521466"/>
                  </a:lnTo>
                  <a:cubicBezTo>
                    <a:pt x="27998" y="521466"/>
                    <a:pt x="18306" y="517452"/>
                    <a:pt x="11160" y="510306"/>
                  </a:cubicBezTo>
                  <a:cubicBezTo>
                    <a:pt x="4014" y="503160"/>
                    <a:pt x="0" y="493469"/>
                    <a:pt x="0" y="483363"/>
                  </a:cubicBezTo>
                  <a:lnTo>
                    <a:pt x="0" y="38103"/>
                  </a:lnTo>
                  <a:cubicBezTo>
                    <a:pt x="0" y="27998"/>
                    <a:pt x="4014" y="18306"/>
                    <a:pt x="11160" y="11160"/>
                  </a:cubicBezTo>
                  <a:cubicBezTo>
                    <a:pt x="18306" y="4014"/>
                    <a:pt x="27998" y="0"/>
                    <a:pt x="38103" y="0"/>
                  </a:cubicBez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97032" y="7276471"/>
            <a:ext cx="10362268" cy="1979942"/>
            <a:chOff x="0" y="0"/>
            <a:chExt cx="2729157" cy="5214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29157" cy="521466"/>
            </a:xfrm>
            <a:custGeom>
              <a:avLst/>
              <a:gdLst/>
              <a:ahLst/>
              <a:cxnLst/>
              <a:rect l="l" t="t" r="r" b="b"/>
              <a:pathLst>
                <a:path w="2729157" h="521466">
                  <a:moveTo>
                    <a:pt x="38103" y="0"/>
                  </a:moveTo>
                  <a:lnTo>
                    <a:pt x="2691054" y="0"/>
                  </a:lnTo>
                  <a:cubicBezTo>
                    <a:pt x="2701159" y="0"/>
                    <a:pt x="2710851" y="4014"/>
                    <a:pt x="2717997" y="11160"/>
                  </a:cubicBezTo>
                  <a:cubicBezTo>
                    <a:pt x="2725143" y="18306"/>
                    <a:pt x="2729157" y="27998"/>
                    <a:pt x="2729157" y="38103"/>
                  </a:cubicBezTo>
                  <a:lnTo>
                    <a:pt x="2729157" y="483363"/>
                  </a:lnTo>
                  <a:cubicBezTo>
                    <a:pt x="2729157" y="493469"/>
                    <a:pt x="2725143" y="503160"/>
                    <a:pt x="2717997" y="510306"/>
                  </a:cubicBezTo>
                  <a:cubicBezTo>
                    <a:pt x="2710851" y="517452"/>
                    <a:pt x="2701159" y="521466"/>
                    <a:pt x="2691054" y="521466"/>
                  </a:cubicBezTo>
                  <a:lnTo>
                    <a:pt x="38103" y="521466"/>
                  </a:lnTo>
                  <a:cubicBezTo>
                    <a:pt x="27998" y="521466"/>
                    <a:pt x="18306" y="517452"/>
                    <a:pt x="11160" y="510306"/>
                  </a:cubicBezTo>
                  <a:cubicBezTo>
                    <a:pt x="4014" y="503160"/>
                    <a:pt x="0" y="493469"/>
                    <a:pt x="0" y="483363"/>
                  </a:cubicBezTo>
                  <a:lnTo>
                    <a:pt x="0" y="38103"/>
                  </a:lnTo>
                  <a:cubicBezTo>
                    <a:pt x="0" y="27998"/>
                    <a:pt x="4014" y="18306"/>
                    <a:pt x="11160" y="11160"/>
                  </a:cubicBezTo>
                  <a:cubicBezTo>
                    <a:pt x="18306" y="4014"/>
                    <a:pt x="27998" y="0"/>
                    <a:pt x="38103" y="0"/>
                  </a:cubicBezTo>
                  <a:close/>
                </a:path>
              </a:pathLst>
            </a:custGeom>
            <a:solidFill>
              <a:srgbClr val="FFA72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24525" y="1470031"/>
            <a:ext cx="1238578" cy="10674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03751" y="4598705"/>
            <a:ext cx="959352" cy="10674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74407" y="7806423"/>
            <a:ext cx="938815" cy="92003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0" y="4607278"/>
            <a:ext cx="4735609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4599">
                <a:solidFill>
                  <a:srgbClr val="000000"/>
                </a:solidFill>
                <a:latin typeface="Times New Roman Bold"/>
              </a:rPr>
              <a:t>SOME INTERESTING FACTS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63103" y="1308106"/>
            <a:ext cx="8084884" cy="13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FFFFFF"/>
                </a:solidFill>
                <a:latin typeface="Times New Roman Bold"/>
              </a:rPr>
              <a:t>Darjeeling Tea was the first Indian product to get a GI tag in 2004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63103" y="4436780"/>
            <a:ext cx="8386563" cy="13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FFFFFF"/>
                </a:solidFill>
                <a:latin typeface="Times New Roman Bold"/>
              </a:rPr>
              <a:t>Tamil Nadu, Karnataka, Kerala, Uttar Pradesh, and Maharashtra hold most GIs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63103" y="7531112"/>
            <a:ext cx="8386563" cy="13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FFFFFF"/>
                </a:solidFill>
                <a:latin typeface="Times New Roman Bold"/>
              </a:rPr>
              <a:t>As of March 2023, the total number of GI Tags of India are 465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54" b="138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47C00">
              <a:alpha val="85882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5535278" y="0"/>
            <a:ext cx="2752722" cy="10287000"/>
          </a:xfrm>
          <a:prstGeom prst="rect">
            <a:avLst/>
          </a:prstGeom>
          <a:solidFill>
            <a:srgbClr val="2B2F2E"/>
          </a:solidFill>
        </p:spPr>
      </p:sp>
      <p:sp>
        <p:nvSpPr>
          <p:cNvPr id="5" name="AutoShape 5"/>
          <p:cNvSpPr/>
          <p:nvPr/>
        </p:nvSpPr>
        <p:spPr>
          <a:xfrm>
            <a:off x="14679601" y="0"/>
            <a:ext cx="855676" cy="10287000"/>
          </a:xfrm>
          <a:prstGeom prst="rect">
            <a:avLst/>
          </a:prstGeom>
          <a:solidFill>
            <a:srgbClr val="2B2F2E">
              <a:alpha val="69804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14251763" y="0"/>
            <a:ext cx="855676" cy="10905593"/>
          </a:xfrm>
          <a:prstGeom prst="rect">
            <a:avLst/>
          </a:prstGeom>
          <a:solidFill>
            <a:srgbClr val="2B2F2E">
              <a:alpha val="40000"/>
            </a:srgbClr>
          </a:solidFill>
        </p:spPr>
      </p:sp>
      <p:sp>
        <p:nvSpPr>
          <p:cNvPr id="7" name="TextBox 7"/>
          <p:cNvSpPr txBox="1"/>
          <p:nvPr/>
        </p:nvSpPr>
        <p:spPr>
          <a:xfrm>
            <a:off x="3504202" y="4105275"/>
            <a:ext cx="8212523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Times New Roman Bold"/>
              </a:rPr>
              <a:t>FAMOUS GIs IN INDIA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837272" y="-1617037"/>
            <a:ext cx="2567029" cy="4202760"/>
            <a:chOff x="0" y="0"/>
            <a:chExt cx="3422705" cy="1454079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534019" y="7877966"/>
            <a:ext cx="2567029" cy="4010257"/>
            <a:chOff x="0" y="0"/>
            <a:chExt cx="3422705" cy="1454079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618110"/>
            <a:ext cx="16230600" cy="4107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386552" y="7288648"/>
            <a:ext cx="12311044" cy="137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>
                <a:solidFill>
                  <a:srgbClr val="F44900"/>
                </a:solidFill>
                <a:latin typeface="Times New Roman Bold"/>
              </a:rPr>
              <a:t>Madhubani Paintings from Bihar: 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imes New Roman Bold"/>
              </a:rPr>
              <a:t>Intricate geometrical patterns created with fingers, twigs, brushes, nib pens, and matchsticks, using natural dyes and pigments.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742022" y="-1685347"/>
            <a:ext cx="2567029" cy="4148879"/>
            <a:chOff x="0" y="0"/>
            <a:chExt cx="3422705" cy="1454079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586349" y="7729384"/>
            <a:ext cx="2567029" cy="4202761"/>
            <a:chOff x="0" y="0"/>
            <a:chExt cx="3422705" cy="1454079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322300"/>
            <a:ext cx="16230600" cy="469064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386552" y="7288648"/>
            <a:ext cx="12311044" cy="137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>
                <a:solidFill>
                  <a:srgbClr val="F44900"/>
                </a:solidFill>
                <a:latin typeface="Times New Roman Bold"/>
              </a:rPr>
              <a:t>Bastar Dhokra of Chhattisgarh: 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imes New Roman Bold"/>
              </a:rPr>
              <a:t>A craft form of the erstwhile Harappa &amp; Mohenjodaro Civilization that involves 16 intricate steps without using any mould.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799172" y="-1601256"/>
            <a:ext cx="2567029" cy="4094997"/>
            <a:chOff x="0" y="0"/>
            <a:chExt cx="3422705" cy="1454079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605400" y="7791155"/>
            <a:ext cx="2567029" cy="4041117"/>
            <a:chOff x="0" y="0"/>
            <a:chExt cx="3422705" cy="1454079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140902" cy="14540791"/>
            </a:xfrm>
            <a:prstGeom prst="rect">
              <a:avLst/>
            </a:prstGeom>
            <a:solidFill>
              <a:srgbClr val="F44900">
                <a:alpha val="69804"/>
              </a:srgbClr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140902" y="0"/>
              <a:ext cx="1140902" cy="14540791"/>
            </a:xfrm>
            <a:prstGeom prst="rect">
              <a:avLst/>
            </a:prstGeom>
            <a:solidFill>
              <a:srgbClr val="F44900">
                <a:alpha val="40000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2281803" y="0"/>
              <a:ext cx="1140902" cy="14540791"/>
            </a:xfrm>
            <a:prstGeom prst="rect">
              <a:avLst/>
            </a:prstGeom>
            <a:solidFill>
              <a:srgbClr val="F44900">
                <a:alpha val="9804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67620" y="1585660"/>
            <a:ext cx="10952761" cy="6417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490861" y="8212890"/>
            <a:ext cx="12311044" cy="137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>
                <a:solidFill>
                  <a:srgbClr val="F44900"/>
                </a:solidFill>
                <a:latin typeface="Times New Roman Bold"/>
              </a:rPr>
              <a:t>Etikoppaka Toys of Andhra Pradesh: </a:t>
            </a:r>
          </a:p>
          <a:p>
            <a:pPr algn="ctr">
              <a:lnSpc>
                <a:spcPts val="339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imes New Roman Bold"/>
              </a:rPr>
              <a:t>Crafted in the Etikoppaka region, these unique toys are made of wood and lacquer.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741</Words>
  <Application>Microsoft Office PowerPoint</Application>
  <PresentationFormat>Custom</PresentationFormat>
  <Paragraphs>58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Times New Roman</vt:lpstr>
      <vt:lpstr>Arial</vt:lpstr>
      <vt:lpstr>Calibri</vt:lpstr>
      <vt:lpstr>Times New Roman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 PPT</dc:title>
  <cp:lastModifiedBy>Shivi Gupta | LexOrbis</cp:lastModifiedBy>
  <cp:revision>3</cp:revision>
  <dcterms:created xsi:type="dcterms:W3CDTF">2006-08-16T00:00:00Z</dcterms:created>
  <dcterms:modified xsi:type="dcterms:W3CDTF">2023-05-11T16:45:24Z</dcterms:modified>
  <dc:identifier>DAFins3nMVg</dc:identifier>
</cp:coreProperties>
</file>